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8" r:id="rId3"/>
  </p:sldIdLst>
  <p:sldSz cx="7772400" cy="10058400"/>
  <p:notesSz cx="6858000" cy="9144000"/>
  <p:embeddedFontLst>
    <p:embeddedFont>
      <p:font typeface="Abadi" panose="020B0604020104020204" pitchFamily="34" charset="0"/>
      <p:regular r:id="rId5"/>
    </p:embeddedFont>
    <p:embeddedFont>
      <p:font typeface="Google Sans" panose="020B0604020202020204" charset="0"/>
      <p:regular r:id="rId6"/>
      <p:bold r:id="rId7"/>
      <p:italic r:id="rId8"/>
      <p:boldItalic r:id="rId9"/>
    </p:embeddedFont>
    <p:embeddedFont>
      <p:font typeface="Google Sans SemiBold" panose="020B0604020202020204" charset="0"/>
      <p:regular r:id="rId10"/>
      <p:bold r:id="rId11"/>
      <p:italic r:id="rId12"/>
      <p:boldItalic r:id="rId13"/>
    </p:embeddedFont>
    <p:embeddedFont>
      <p:font typeface="Lato" panose="020F0502020204030203" pitchFamily="34" charset="0"/>
      <p:regular r:id="rId14"/>
      <p:bold r:id="rId15"/>
      <p:italic r:id="rId16"/>
      <p:boldItalic r:id="rId17"/>
    </p:embeddedFont>
    <p:embeddedFont>
      <p:font typeface="PT Sans Narrow" panose="020B0506020203020204" pitchFamily="34" charset="0"/>
      <p:regular r:id="rId18"/>
      <p:bold r:id="rId19"/>
    </p:embeddedFont>
    <p:embeddedFont>
      <p:font typeface="Roboto" panose="02000000000000000000" pitchFamily="2" charset="0"/>
      <p:regular r:id="rId20"/>
      <p:bold r:id="rId21"/>
      <p:italic r:id="rId22"/>
      <p:boldItalic r:id="rId23"/>
    </p:embeddedFont>
    <p:embeddedFont>
      <p:font typeface="Work Sans"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33" d="100"/>
          <a:sy n="33" d="100"/>
        </p:scale>
        <p:origin x="2380" y="420"/>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presProps" Target="presProps.xml"/><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theme" Target="theme/theme1.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e3a6309cc6_3_32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e3a6309cc6_3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2" name="Google Shape;262;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3" name="Google Shape;263;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pic>
        <p:nvPicPr>
          <p:cNvPr id="15" name="Picture Placeholder 14" descr="A screenshot of a computer&#10;&#10;AI-generated content may be incorrect.">
            <a:extLst>
              <a:ext uri="{FF2B5EF4-FFF2-40B4-BE49-F238E27FC236}">
                <a16:creationId xmlns:a16="http://schemas.microsoft.com/office/drawing/2014/main" id="{1EFFA6F8-D6EE-5345-7283-65082DDA134C}"/>
              </a:ext>
            </a:extLst>
          </p:cNvPr>
          <p:cNvPicPr>
            <a:picLocks noGrp="1" noChangeAspect="1"/>
          </p:cNvPicPr>
          <p:nvPr>
            <p:ph type="pic" idx="2"/>
          </p:nvPr>
        </p:nvPicPr>
        <p:blipFill>
          <a:blip r:embed="rId3"/>
          <a:srcRect l="15792" r="15792"/>
          <a:stretch>
            <a:fillRect/>
          </a:stretch>
        </p:blipFill>
        <p:spPr>
          <a:xfrm>
            <a:off x="3552825" y="1473200"/>
            <a:ext cx="3035300" cy="2495550"/>
          </a:xfrm>
          <a:prstGeom prst="rect">
            <a:avLst/>
          </a:prstGeom>
        </p:spPr>
      </p:pic>
      <p:pic>
        <p:nvPicPr>
          <p:cNvPr id="13" name="Picture Placeholder 12" descr="A screenshot of a computer&#10;&#10;AI-generated content may be incorrect.">
            <a:extLst>
              <a:ext uri="{FF2B5EF4-FFF2-40B4-BE49-F238E27FC236}">
                <a16:creationId xmlns:a16="http://schemas.microsoft.com/office/drawing/2014/main" id="{AE0C69CF-D1D6-214F-E8B6-F6AE5B2F5667}"/>
              </a:ext>
            </a:extLst>
          </p:cNvPr>
          <p:cNvPicPr>
            <a:picLocks noGrp="1" noChangeAspect="1"/>
          </p:cNvPicPr>
          <p:nvPr>
            <p:ph type="pic" idx="3"/>
          </p:nvPr>
        </p:nvPicPr>
        <p:blipFill>
          <a:blip r:embed="rId4"/>
          <a:srcRect l="15792" r="15792"/>
          <a:stretch>
            <a:fillRect/>
          </a:stretch>
        </p:blipFill>
        <p:spPr>
          <a:xfrm>
            <a:off x="4054475" y="4659313"/>
            <a:ext cx="3035300" cy="2495550"/>
          </a:xfrm>
          <a:prstGeom prst="rect">
            <a:avLst/>
          </a:prstGeom>
        </p:spPr>
      </p:pic>
      <p:sp>
        <p:nvSpPr>
          <p:cNvPr id="433" name="Google Shape;433;p18"/>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434" name="Google Shape;434;p18"/>
          <p:cNvSpPr txBox="1"/>
          <p:nvPr/>
        </p:nvSpPr>
        <p:spPr>
          <a:xfrm>
            <a:off x="3552100" y="4052775"/>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grpSp>
        <p:nvGrpSpPr>
          <p:cNvPr id="435" name="Google Shape;435;p18"/>
          <p:cNvGrpSpPr/>
          <p:nvPr/>
        </p:nvGrpSpPr>
        <p:grpSpPr>
          <a:xfrm>
            <a:off x="176650" y="131675"/>
            <a:ext cx="5190000" cy="771300"/>
            <a:chOff x="188700" y="665125"/>
            <a:chExt cx="5190000" cy="771300"/>
          </a:xfrm>
        </p:grpSpPr>
        <p:sp>
          <p:nvSpPr>
            <p:cNvPr id="436" name="Google Shape;436;p18"/>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dirty="0">
                  <a:latin typeface="Google Sans SemiBold"/>
                  <a:ea typeface="Google Sans SemiBold"/>
                  <a:cs typeface="Google Sans SemiBold"/>
                  <a:sym typeface="Google Sans SemiBold"/>
                </a:rPr>
                <a:t>Title:</a:t>
              </a:r>
              <a:r>
                <a:rPr lang="en-MY" sz="1800" dirty="0">
                  <a:latin typeface="Abadi" panose="020F0502020204030204" pitchFamily="34" charset="0"/>
                </a:rPr>
                <a:t>Data Quality Issue: Zero-Distance Trips</a:t>
              </a:r>
              <a:r>
                <a:rPr lang="en" sz="1800" b="1" dirty="0">
                  <a:latin typeface="Abadi" panose="020F0502020204030204" pitchFamily="34" charset="0"/>
                  <a:ea typeface="Google Sans SemiBold"/>
                  <a:cs typeface="Google Sans SemiBold"/>
                  <a:sym typeface="Google Sans SemiBold"/>
                </a:rPr>
                <a:t> </a:t>
              </a:r>
              <a:endParaRPr sz="1800" dirty="0">
                <a:solidFill>
                  <a:srgbClr val="000000"/>
                </a:solidFill>
                <a:latin typeface="Abadi" panose="020F0502020204030204" pitchFamily="34" charset="0"/>
                <a:ea typeface="Google Sans SemiBold"/>
                <a:cs typeface="Google Sans SemiBold"/>
                <a:sym typeface="Google Sans SemiBold"/>
              </a:endParaRPr>
            </a:p>
          </p:txBody>
        </p:sp>
        <p:sp>
          <p:nvSpPr>
            <p:cNvPr id="437" name="Google Shape;437;p18"/>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Roboto"/>
                  <a:ea typeface="Roboto"/>
                  <a:cs typeface="Roboto"/>
                  <a:sym typeface="Roboto"/>
                </a:rPr>
                <a:t>Subtitle: </a:t>
              </a:r>
              <a:r>
                <a:rPr lang="en-MY" dirty="0"/>
                <a:t>Analysis and Impact</a:t>
              </a:r>
              <a:endParaRPr dirty="0">
                <a:solidFill>
                  <a:srgbClr val="000000"/>
                </a:solidFill>
                <a:latin typeface="Roboto"/>
                <a:ea typeface="Roboto"/>
                <a:cs typeface="Roboto"/>
                <a:sym typeface="Roboto"/>
              </a:endParaRPr>
            </a:p>
          </p:txBody>
        </p:sp>
      </p:grpSp>
      <p:sp>
        <p:nvSpPr>
          <p:cNvPr id="5" name="TextBox 4">
            <a:extLst>
              <a:ext uri="{FF2B5EF4-FFF2-40B4-BE49-F238E27FC236}">
                <a16:creationId xmlns:a16="http://schemas.microsoft.com/office/drawing/2014/main" id="{149383DA-A4EC-FDB2-ACD2-D8544226B4AB}"/>
              </a:ext>
            </a:extLst>
          </p:cNvPr>
          <p:cNvSpPr txBox="1"/>
          <p:nvPr/>
        </p:nvSpPr>
        <p:spPr>
          <a:xfrm>
            <a:off x="105212" y="1332976"/>
            <a:ext cx="2595126" cy="1546577"/>
          </a:xfrm>
          <a:prstGeom prst="rect">
            <a:avLst/>
          </a:prstGeom>
          <a:noFill/>
        </p:spPr>
        <p:txBody>
          <a:bodyPr wrap="square">
            <a:spAutoFit/>
          </a:bodyPr>
          <a:lstStyle/>
          <a:p>
            <a:r>
              <a:rPr lang="en-US" sz="1050" dirty="0"/>
              <a:t>The primary issue uncovered during this Exploratory Data Analysis is the presence of a significant number of taxi trip records that show a Trip Distance of 0.0 miles, conflicting with the observation that many of these same trips registered a non-zero Total Amount charged to the passenger, indicating a notable data quality anomaly.</a:t>
            </a:r>
            <a:endParaRPr lang="en-MY" sz="1050" dirty="0"/>
          </a:p>
        </p:txBody>
      </p:sp>
      <p:sp>
        <p:nvSpPr>
          <p:cNvPr id="7" name="TextBox 6">
            <a:extLst>
              <a:ext uri="{FF2B5EF4-FFF2-40B4-BE49-F238E27FC236}">
                <a16:creationId xmlns:a16="http://schemas.microsoft.com/office/drawing/2014/main" id="{9941D663-AF88-5B0A-9069-D647A4D72921}"/>
              </a:ext>
            </a:extLst>
          </p:cNvPr>
          <p:cNvSpPr txBox="1"/>
          <p:nvPr/>
        </p:nvSpPr>
        <p:spPr>
          <a:xfrm>
            <a:off x="105211" y="3109039"/>
            <a:ext cx="2795151" cy="2192908"/>
          </a:xfrm>
          <a:prstGeom prst="rect">
            <a:avLst/>
          </a:prstGeom>
          <a:noFill/>
        </p:spPr>
        <p:txBody>
          <a:bodyPr wrap="square">
            <a:spAutoFit/>
          </a:bodyPr>
          <a:lstStyle/>
          <a:p>
            <a:r>
              <a:rPr lang="en-US" sz="1050" dirty="0"/>
              <a:t>Initial data exploration flagged trips with zero recorded distance. To analyze this further, data visualization techniques were employed, specifically creating a scatter plot in Tableau [cite: image_58373e.jpg] that compared Total Amount and Trip Distance, using color to explicitly highlight the trips </a:t>
            </a:r>
            <a:r>
              <a:rPr lang="en-US" sz="1000" dirty="0"/>
              <a:t>where</a:t>
            </a:r>
            <a:r>
              <a:rPr lang="en-US" sz="1050" dirty="0"/>
              <a:t> distance was exactly 0.0 miles. This visualization confirmed the presence of these anomalies and allowed for observation of the corresponding (often non-zero) Total Amount associated with them.</a:t>
            </a:r>
            <a:endParaRPr lang="en-MY" sz="1050" dirty="0"/>
          </a:p>
        </p:txBody>
      </p:sp>
      <p:sp>
        <p:nvSpPr>
          <p:cNvPr id="9" name="TextBox 8">
            <a:extLst>
              <a:ext uri="{FF2B5EF4-FFF2-40B4-BE49-F238E27FC236}">
                <a16:creationId xmlns:a16="http://schemas.microsoft.com/office/drawing/2014/main" id="{7BF322F8-0E33-CFA3-5D03-86E86FCC62FF}"/>
              </a:ext>
            </a:extLst>
          </p:cNvPr>
          <p:cNvSpPr txBox="1"/>
          <p:nvPr/>
        </p:nvSpPr>
        <p:spPr>
          <a:xfrm>
            <a:off x="105211" y="5692129"/>
            <a:ext cx="2341797" cy="1815882"/>
          </a:xfrm>
          <a:prstGeom prst="rect">
            <a:avLst/>
          </a:prstGeom>
          <a:noFill/>
        </p:spPr>
        <p:txBody>
          <a:bodyPr wrap="square">
            <a:spAutoFit/>
          </a:bodyPr>
          <a:lstStyle/>
          <a:p>
            <a:r>
              <a:rPr lang="en-US" sz="800" dirty="0"/>
              <a:t>These trips recorded with zero distance but non-zero costs significantly impact data integrity and pose challenges for analysis and future modeling. Including these anomalous records could skew calculations of average trip metrics and negatively affect the performance and reliability of a fare prediction model, as it learns from inaccurate representations of the relationship between distance and cost. For the TLC, understanding the root cause is also important as it may highlight potential issues in data logging, indicate specific uncaptured operational events, or point to areas needing procedural review.</a:t>
            </a:r>
            <a:endParaRPr lang="en-MY" sz="800" dirty="0"/>
          </a:p>
        </p:txBody>
      </p:sp>
      <p:sp>
        <p:nvSpPr>
          <p:cNvPr id="11" name="TextBox 10">
            <a:extLst>
              <a:ext uri="{FF2B5EF4-FFF2-40B4-BE49-F238E27FC236}">
                <a16:creationId xmlns:a16="http://schemas.microsoft.com/office/drawing/2014/main" id="{7357742A-085D-6D0A-5DB5-A3DB2AF0EA0F}"/>
              </a:ext>
            </a:extLst>
          </p:cNvPr>
          <p:cNvSpPr txBox="1"/>
          <p:nvPr/>
        </p:nvSpPr>
        <p:spPr>
          <a:xfrm>
            <a:off x="329665" y="8375797"/>
            <a:ext cx="6167388" cy="954107"/>
          </a:xfrm>
          <a:prstGeom prst="rect">
            <a:avLst/>
          </a:prstGeom>
          <a:noFill/>
        </p:spPr>
        <p:txBody>
          <a:bodyPr wrap="square">
            <a:spAutoFit/>
          </a:bodyPr>
          <a:lstStyle/>
          <a:p>
            <a:r>
              <a:rPr lang="en-US" dirty="0"/>
              <a:t>The crucial insight derived from this specific analysis is the confirmation that a notable portion of trip records show zero distance traveled while still incurring a fare, directly highlighting this inconsistency as a significant data quality finding that warrants focused investigation by the TLC.</a:t>
            </a:r>
            <a:endParaRPr lang="en-MY"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TotalTime>
  <Words>300</Words>
  <Application>Microsoft Office PowerPoint</Application>
  <PresentationFormat>Custom</PresentationFormat>
  <Paragraphs>8</Paragraphs>
  <Slides>1</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vt:i4>
      </vt:variant>
    </vt:vector>
  </HeadingPairs>
  <TitlesOfParts>
    <vt:vector size="12" baseType="lpstr">
      <vt:lpstr>Calibri</vt:lpstr>
      <vt:lpstr>Abadi</vt:lpstr>
      <vt:lpstr>Lato</vt:lpstr>
      <vt:lpstr>Google Sans SemiBold</vt:lpstr>
      <vt:lpstr>Google Sans</vt:lpstr>
      <vt:lpstr>Arial</vt:lpstr>
      <vt:lpstr>Work Sans</vt:lpstr>
      <vt:lpstr>PT Sans Narrow</vt:lpstr>
      <vt:lpstr>Roboto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MSO4363</cp:lastModifiedBy>
  <cp:revision>22</cp:revision>
  <dcterms:modified xsi:type="dcterms:W3CDTF">2025-04-22T17:56:19Z</dcterms:modified>
</cp:coreProperties>
</file>